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4498C"/>
    <a:srgbClr val="304D79"/>
    <a:srgbClr val="FEFEFA"/>
    <a:srgbClr val="FEFFF9"/>
    <a:srgbClr val="F4C36C"/>
    <a:srgbClr val="FFC851"/>
    <a:srgbClr val="FFDD9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>
        <p:scale>
          <a:sx n="76" d="100"/>
          <a:sy n="76" d="100"/>
        </p:scale>
        <p:origin x="-4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C597A483-21F6-BDC9-5144-8583EA5FB6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5A1FFA-2F9D-20BB-1E4A-2A0A1F3F6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7672" y="2761668"/>
            <a:ext cx="9744363" cy="1330181"/>
          </a:xfrm>
        </p:spPr>
        <p:txBody>
          <a:bodyPr anchor="b">
            <a:normAutofit/>
          </a:bodyPr>
          <a:lstStyle>
            <a:lvl1pPr algn="ctr"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319040D-A177-5D01-5B0F-9FD13FE39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0033"/>
            <a:ext cx="9144000" cy="70210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C8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x-none" dirty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BDC5D44-E179-DE8C-4CFD-9DD7AC15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C15EF29-F06B-E9BA-434B-07254B81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31155D-8395-0369-E08A-822261BC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627957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7BCC74-F2E6-F4FA-DF8F-7CFF6B9C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9084FE2-BED9-4DFF-5338-221934790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777FEAC-9D9A-2D9A-5605-60B1B793C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B4CEE2-51BF-680C-329A-B544F592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EB96943-DA46-0FA1-7216-6D2D71475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57719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167B3BC-2AF2-DCF3-FFE5-B5CCC0DF8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3FEEA4D-B546-F3D0-8FA2-2E377D3CC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471A60E-E828-F806-2FF2-D99A490D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6111904-CF68-692F-0CBE-521E8120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A30F45-DB0E-C692-AC62-BE0AA494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101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BC4800-BD60-D9C6-E856-0B1A9BE95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744C6A0-F4BF-1117-729B-F19DAE26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34A0E2D-D433-449D-4BBE-8B32CE7DC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CFD3A00-D42C-2A15-7FE6-0253B94F2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420D062-5714-7D54-4D06-2626FEF6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4326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5F26E8-96B7-FCEB-4442-39C7A7384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A2598FD-1222-29D6-659D-E5DF51944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C6D7D94-8F05-8C58-845D-76AFA645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833E20E-6E9E-4B44-8245-86CF00F4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4E8FD6D-A9DF-AFBA-5BFB-0F2EF89F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0504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6BF576D-0450-6EEB-F2E8-66FA8C4CE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5018AEC-4D36-F683-C23E-677E07B04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0F247A4-16DD-7B74-22EB-B21543854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74C7B93-C94A-D8A5-48FF-277B3D8E0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A114D3D-9BB4-BBDA-E91F-7267EBDB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C3CD1F5-20C8-2162-F91C-DFC7A982D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585638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442B8F-2309-B81C-D23A-6BB0A579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0DC337-50F2-43FC-59E9-195A4C6D4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1E870E2-0FED-FFF1-B1F1-FF13724E0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20DF6B5-889A-3EDA-D84E-16380F664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3ACA0AA-DFDF-B3A4-8F76-5343C5EB4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CDF22CA-337C-4509-8D09-A41EDF49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E6ACAB1-9047-582D-32DE-DB12629F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FCC141F-672E-040E-BAE4-78238870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65807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0CA070D-29CE-98AF-E38D-113E05C60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BEE49F4-4C75-82EE-F42C-1F9BD3072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40F3652-8425-936F-6D03-7E368FBB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C5A42AF-CB7C-4425-A4E3-7502DB93A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4171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934BBA6-CE0D-6455-6BC2-7C28F83B5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EC3E260-8A7E-27FF-743E-9658DDAF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D741E32-919B-D850-294E-0C68F815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208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DE3DBB2-A8C4-764C-2460-71F7C4AA4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F208D97-C0AF-1ED3-1E3C-DDDF9B836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7823DFF-FBA4-F9ED-5206-B49A5CCCC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3255138-F3D3-F50D-5981-09E67ED22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E4DD6BF-3B25-6B94-CE39-A3829447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0088974-93E9-2C96-8B9B-8752341E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6676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CCE7531-1479-D2A4-4725-4B7DF288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3AF184F-5850-2343-6C3F-DEDB2364A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EA9CEE0-5B5E-397C-6817-CA61D68B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B16D3AE-E2E8-B7FD-E47E-FCA51591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641464D-A6C3-F0D0-7435-89D5157DD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02FC748-47C6-3F68-F418-0A7E82742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6047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9D5777A0-DE78-29B7-ED6C-3ACD043EEF5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ABEC33-7DD6-CE01-A7C5-472D51DC0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5" y="549853"/>
            <a:ext cx="10515600" cy="493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B54441-3868-F9B5-CE81-1C8421983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AFD82B-5424-B830-E452-12A3C87BB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44C56-C33E-40DF-9E22-53D440BA762F}" type="datetimeFigureOut">
              <a:rPr lang="x-none" smtClean="0"/>
              <a:pPr/>
              <a:t>30.06.2023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DBEB9EB-3280-D543-ADB9-BB283A709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04EC22B-92CD-6089-D32A-768CAAC06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7FB22-2331-42B5-BC4E-ACF1D7317D5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7800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4D7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5D3AF5-04C9-C3FC-200B-FF74C82AD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290" y="1540701"/>
            <a:ext cx="9992479" cy="3093929"/>
          </a:xfrm>
        </p:spPr>
        <p:txBody>
          <a:bodyPr>
            <a:noAutofit/>
          </a:bodyPr>
          <a:lstStyle/>
          <a:p>
            <a:r>
              <a:rPr lang="ru-RU" sz="44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EFEFA"/>
                </a:solidFill>
              </a:rPr>
              <a:t/>
            </a:r>
            <a:br>
              <a:rPr lang="ru-RU" sz="44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EFEFA"/>
                </a:solidFill>
              </a:rPr>
            </a:br>
            <a:r>
              <a:rPr lang="ru-RU" sz="36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Психолого-педагогический  </a:t>
            </a:r>
            <a:r>
              <a:rPr lang="ru-RU" sz="3600" dirty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класс </a:t>
            </a:r>
            <a:br>
              <a:rPr lang="ru-RU" sz="3600" dirty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</a:br>
            <a:r>
              <a:rPr lang="ru-RU" sz="3600" dirty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как </a:t>
            </a:r>
            <a:r>
              <a:rPr lang="ru-RU" sz="36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сетевая  </a:t>
            </a:r>
            <a:r>
              <a:rPr lang="ru-RU" sz="3600" dirty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платформа </a:t>
            </a:r>
            <a:r>
              <a:rPr lang="ru-RU" sz="36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 профильного  выбора, социальной  практики  и </a:t>
            </a:r>
            <a:r>
              <a:rPr lang="ru-RU" sz="3600" dirty="0" err="1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профпроб</a:t>
            </a:r>
            <a:r>
              <a:rPr lang="ru-RU" sz="3600" dirty="0" smtClean="0">
                <a:ln w="38100" cmpd="dbl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</a:rPr>
              <a:t>  в условиях  моногорода</a:t>
            </a:r>
            <a:endParaRPr lang="ru-RU" sz="3600" dirty="0">
              <a:ln w="38100" cmpd="dbl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1B4A367-4726-E962-6462-25CEA7AEE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3695176" y="5837128"/>
            <a:ext cx="3858017" cy="62630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34498C"/>
                </a:solidFill>
              </a:rPr>
              <a:t>г. Североуральск</a:t>
            </a:r>
            <a:endParaRPr lang="x-none" sz="2800" b="1" dirty="0">
              <a:solidFill>
                <a:srgbClr val="3449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363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3E77853-77A2-33F3-1A39-20C055B3D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5" y="549853"/>
            <a:ext cx="10515600" cy="96579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Городская сетевая платформа профильного выбора </a:t>
            </a:r>
            <a:r>
              <a:rPr lang="ru-RU" sz="3200" b="1" dirty="0">
                <a:solidFill>
                  <a:srgbClr val="0070C0"/>
                </a:solidFill>
              </a:rPr>
              <a:t>«</a:t>
            </a:r>
            <a:r>
              <a:rPr lang="en-US" sz="3200" b="1" dirty="0">
                <a:solidFill>
                  <a:srgbClr val="0070C0"/>
                </a:solidFill>
              </a:rPr>
              <a:t>Scale» 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smtClean="0"/>
              <a:t>это</a:t>
            </a:r>
            <a:r>
              <a:rPr lang="en-US" sz="3200" b="1" dirty="0" smtClean="0"/>
              <a:t>:</a:t>
            </a:r>
            <a:endParaRPr lang="x-none" sz="3200" b="1" dirty="0"/>
          </a:p>
        </p:txBody>
      </p:sp>
      <p:grpSp>
        <p:nvGrpSpPr>
          <p:cNvPr id="4" name="Group 2">
            <a:extLst>
              <a:ext uri="{FF2B5EF4-FFF2-40B4-BE49-F238E27FC236}">
                <a16:creationId xmlns="" xmlns:a16="http://schemas.microsoft.com/office/drawing/2014/main" id="{13C829EA-855E-7451-50F7-AF9D4AC418AF}"/>
              </a:ext>
            </a:extLst>
          </p:cNvPr>
          <p:cNvGrpSpPr>
            <a:grpSpLocks/>
          </p:cNvGrpSpPr>
          <p:nvPr/>
        </p:nvGrpSpPr>
        <p:grpSpPr bwMode="auto">
          <a:xfrm>
            <a:off x="548917" y="3724739"/>
            <a:ext cx="11038476" cy="1310723"/>
            <a:chOff x="1303" y="1440"/>
            <a:chExt cx="5437" cy="350"/>
          </a:xfrm>
        </p:grpSpPr>
        <p:sp>
          <p:nvSpPr>
            <p:cNvPr id="5" name="Line 3">
              <a:extLst>
                <a:ext uri="{FF2B5EF4-FFF2-40B4-BE49-F238E27FC236}">
                  <a16:creationId xmlns="" xmlns:a16="http://schemas.microsoft.com/office/drawing/2014/main" id="{685394DC-BEBF-BBFE-BA91-4E6DBF02D0B9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1790"/>
              <a:ext cx="5300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="" xmlns:a16="http://schemas.microsoft.com/office/drawing/2014/main" id="{86C73812-5390-3DCC-C681-02F84140397F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343" y="1454"/>
              <a:ext cx="131" cy="212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>
              <a:extLst>
                <a:ext uri="{FF2B5EF4-FFF2-40B4-BE49-F238E27FC236}">
                  <a16:creationId xmlns="" xmlns:a16="http://schemas.microsoft.com/office/drawing/2014/main" id="{3786A2AE-584C-45DC-C55E-85666A2C37E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34" y="1440"/>
              <a:ext cx="35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="" xmlns:a16="http://schemas.microsoft.com/office/drawing/2014/main" id="{189FF33F-D293-554B-B7ED-13DBC5F799A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50" y="1498"/>
              <a:ext cx="226" cy="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="" xmlns:a16="http://schemas.microsoft.com/office/drawing/2014/main" id="{038AB8D8-3066-8483-C2EF-8271966BC839}"/>
              </a:ext>
            </a:extLst>
          </p:cNvPr>
          <p:cNvGrpSpPr>
            <a:grpSpLocks/>
          </p:cNvGrpSpPr>
          <p:nvPr/>
        </p:nvGrpSpPr>
        <p:grpSpPr bwMode="auto">
          <a:xfrm>
            <a:off x="515170" y="1613892"/>
            <a:ext cx="10042216" cy="508072"/>
            <a:chOff x="1263" y="2072"/>
            <a:chExt cx="3273" cy="384"/>
          </a:xfrm>
        </p:grpSpPr>
        <p:sp>
          <p:nvSpPr>
            <p:cNvPr id="10" name="Line 8">
              <a:extLst>
                <a:ext uri="{FF2B5EF4-FFF2-40B4-BE49-F238E27FC236}">
                  <a16:creationId xmlns="" xmlns:a16="http://schemas.microsoft.com/office/drawing/2014/main" id="{B13829EC-EA72-7B81-0BB2-7632C8A0CACB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="" xmlns:a16="http://schemas.microsoft.com/office/drawing/2014/main" id="{BA0D9D6C-6C6C-2E3C-7A77-A8887C4E50B8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161" y="2207"/>
              <a:ext cx="351" cy="14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="" xmlns:a16="http://schemas.microsoft.com/office/drawing/2014/main" id="{0CAF7F98-3C80-3A3F-BDE7-FEE2CD5E8CE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02" y="2072"/>
              <a:ext cx="2934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Диалоговое пространство и творческая образовательная среда 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="" xmlns:a16="http://schemas.microsoft.com/office/drawing/2014/main" id="{8F3831D5-988A-B154-CC2A-F9F9EB79070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15" y="2106"/>
              <a:ext cx="15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="" xmlns:a16="http://schemas.microsoft.com/office/drawing/2014/main" id="{C07F3F66-F360-1EFB-7B2D-7425B9973046}"/>
              </a:ext>
            </a:extLst>
          </p:cNvPr>
          <p:cNvGrpSpPr>
            <a:grpSpLocks/>
          </p:cNvGrpSpPr>
          <p:nvPr/>
        </p:nvGrpSpPr>
        <p:grpSpPr bwMode="auto">
          <a:xfrm>
            <a:off x="448974" y="2349240"/>
            <a:ext cx="10902906" cy="566932"/>
            <a:chOff x="1331" y="2695"/>
            <a:chExt cx="5258" cy="295"/>
          </a:xfrm>
        </p:grpSpPr>
        <p:sp>
          <p:nvSpPr>
            <p:cNvPr id="15" name="Line 13">
              <a:extLst>
                <a:ext uri="{FF2B5EF4-FFF2-40B4-BE49-F238E27FC236}">
                  <a16:creationId xmlns="" xmlns:a16="http://schemas.microsoft.com/office/drawing/2014/main" id="{647FF52F-BD51-4F01-9A0B-A2ED8AA68AF8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5149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="" xmlns:a16="http://schemas.microsoft.com/office/drawing/2014/main" id="{0D6A41A9-CBA9-F13B-1855-E8ACA9D11639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335" y="2740"/>
              <a:ext cx="218" cy="225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="" xmlns:a16="http://schemas.microsoft.com/office/drawing/2014/main" id="{46015189-B4F7-2558-6795-78F28ED39FA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96" y="2695"/>
              <a:ext cx="4693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Два формата участия</a:t>
              </a:r>
              <a:r>
                <a:rPr lang="en-US" sz="2400" dirty="0" smtClean="0">
                  <a:solidFill>
                    <a:srgbClr val="000000"/>
                  </a:solidFill>
                </a:rPr>
                <a:t>: </a:t>
              </a:r>
              <a:r>
                <a:rPr lang="ru-RU" sz="2400" dirty="0" smtClean="0">
                  <a:solidFill>
                    <a:srgbClr val="000000"/>
                  </a:solidFill>
                </a:rPr>
                <a:t>открытая студия и класс, разновозрастной состав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="" xmlns:a16="http://schemas.microsoft.com/office/drawing/2014/main" id="{0ABD95B0-8B88-DC21-C373-46F2915F75F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414" y="2732"/>
              <a:ext cx="93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="" xmlns:a16="http://schemas.microsoft.com/office/drawing/2014/main" id="{4D8DD813-F892-39FB-1FFB-4E005219AA85}"/>
              </a:ext>
            </a:extLst>
          </p:cNvPr>
          <p:cNvGrpSpPr>
            <a:grpSpLocks/>
          </p:cNvGrpSpPr>
          <p:nvPr/>
        </p:nvGrpSpPr>
        <p:grpSpPr bwMode="auto">
          <a:xfrm>
            <a:off x="474413" y="2983015"/>
            <a:ext cx="11112980" cy="831627"/>
            <a:chOff x="1299" y="3309"/>
            <a:chExt cx="5511" cy="328"/>
          </a:xfrm>
        </p:grpSpPr>
        <p:sp>
          <p:nvSpPr>
            <p:cNvPr id="20" name="Line 18">
              <a:extLst>
                <a:ext uri="{FF2B5EF4-FFF2-40B4-BE49-F238E27FC236}">
                  <a16:creationId xmlns="" xmlns:a16="http://schemas.microsoft.com/office/drawing/2014/main" id="{27126501-A03A-82DE-CAF1-5AC738D24FE3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1" y="3579"/>
              <a:ext cx="5281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="" xmlns:a16="http://schemas.microsoft.com/office/drawing/2014/main" id="{2BE29414-A97A-EF38-23CC-B9766D3B3C8D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317" y="3338"/>
              <a:ext cx="183" cy="219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>
              <a:extLst>
                <a:ext uri="{FF2B5EF4-FFF2-40B4-BE49-F238E27FC236}">
                  <a16:creationId xmlns="" xmlns:a16="http://schemas.microsoft.com/office/drawing/2014/main" id="{07C7BC16-2189-31D4-5FE6-028626D6FF0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88" y="3309"/>
              <a:ext cx="502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Возможности для проявления интересов и </a:t>
              </a:r>
              <a:r>
                <a:rPr lang="ru-RU" sz="2400" dirty="0" err="1" smtClean="0">
                  <a:solidFill>
                    <a:srgbClr val="000000"/>
                  </a:solidFill>
                </a:rPr>
                <a:t>профпроб</a:t>
              </a:r>
              <a:r>
                <a:rPr lang="ru-RU" sz="2400" dirty="0" smtClean="0">
                  <a:solidFill>
                    <a:srgbClr val="000000"/>
                  </a:solidFill>
                </a:rPr>
                <a:t>, успешная траектория выбора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="" xmlns:a16="http://schemas.microsoft.com/office/drawing/2014/main" id="{A48BEE9F-3C93-C618-C27C-1F9EC904FA7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70" y="3356"/>
              <a:ext cx="195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="" xmlns:a16="http://schemas.microsoft.com/office/drawing/2014/main" id="{97CA1017-1050-D6A4-4210-F51C4ECCF94A}"/>
              </a:ext>
            </a:extLst>
          </p:cNvPr>
          <p:cNvGrpSpPr>
            <a:grpSpLocks/>
          </p:cNvGrpSpPr>
          <p:nvPr/>
        </p:nvGrpSpPr>
        <p:grpSpPr bwMode="auto">
          <a:xfrm>
            <a:off x="658605" y="5185136"/>
            <a:ext cx="10723265" cy="1239956"/>
            <a:chOff x="1287" y="3257"/>
            <a:chExt cx="3272" cy="622"/>
          </a:xfrm>
        </p:grpSpPr>
        <p:sp>
          <p:nvSpPr>
            <p:cNvPr id="25" name="Line 23">
              <a:extLst>
                <a:ext uri="{FF2B5EF4-FFF2-40B4-BE49-F238E27FC236}">
                  <a16:creationId xmlns="" xmlns:a16="http://schemas.microsoft.com/office/drawing/2014/main" id="{24246D3E-D72F-51A1-4C7D-B2355693B245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378" y="3879"/>
              <a:ext cx="3181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>
              <a:extLst>
                <a:ext uri="{FF2B5EF4-FFF2-40B4-BE49-F238E27FC236}">
                  <a16:creationId xmlns="" xmlns:a16="http://schemas.microsoft.com/office/drawing/2014/main" id="{46F12FD1-0C57-3C31-2439-11F2DB87C0DF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36" y="3308"/>
              <a:ext cx="237" cy="135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Text Box 25">
              <a:extLst>
                <a:ext uri="{FF2B5EF4-FFF2-40B4-BE49-F238E27FC236}">
                  <a16:creationId xmlns="" xmlns:a16="http://schemas.microsoft.com/office/drawing/2014/main" id="{E1CB1F1D-D813-84F2-D0DF-3DA57CE7A4C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61" y="3282"/>
              <a:ext cx="2989" cy="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 Box 26">
              <a:extLst>
                <a:ext uri="{FF2B5EF4-FFF2-40B4-BE49-F238E27FC236}">
                  <a16:creationId xmlns="" xmlns:a16="http://schemas.microsoft.com/office/drawing/2014/main" id="{ED002F8C-9B85-F34E-19CB-48FE749ACCD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05" y="3282"/>
              <a:ext cx="144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556580" y="3635792"/>
            <a:ext cx="955900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Система обучения, </a:t>
            </a:r>
            <a:r>
              <a:rPr lang="ru-RU" sz="2400" dirty="0"/>
              <a:t>взаимодействия, </a:t>
            </a:r>
            <a:r>
              <a:rPr lang="ru-RU" sz="2400" dirty="0" smtClean="0"/>
              <a:t>общения обучающихся </a:t>
            </a:r>
            <a:r>
              <a:rPr lang="ru-RU" sz="2400" dirty="0"/>
              <a:t>из разных школ, с разными системами, в том числе, находящихся на семейном </a:t>
            </a:r>
            <a:r>
              <a:rPr lang="ru-RU" sz="2400" dirty="0" smtClean="0"/>
              <a:t>образовании</a:t>
            </a:r>
          </a:p>
          <a:p>
            <a:endParaRPr lang="ru-RU" sz="2400" dirty="0" smtClean="0"/>
          </a:p>
          <a:p>
            <a:r>
              <a:rPr lang="ru-RU" sz="2400" dirty="0"/>
              <a:t> </a:t>
            </a:r>
            <a:r>
              <a:rPr lang="ru-RU" sz="2400" dirty="0" smtClean="0"/>
              <a:t> Практическая направленность , совместная реализация проектных идей, дружеские отношения за пределами курса, активность и интерес к жизни, устойчивость в меняющемся мире                                          </a:t>
            </a:r>
          </a:p>
          <a:p>
            <a:endParaRPr lang="ru-RU" sz="1400" dirty="0" smtClean="0"/>
          </a:p>
          <a:p>
            <a:r>
              <a:rPr lang="ru-RU" b="1" dirty="0" smtClean="0"/>
              <a:t>                                                                                          (видеоролик)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6901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5" y="801666"/>
            <a:ext cx="10515600" cy="9895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Актуальность и административно -методическая  поддержка реализации сетевой платформы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组合 1">
            <a:extLst>
              <a:ext uri="{FF2B5EF4-FFF2-40B4-BE49-F238E27FC236}">
                <a16:creationId xmlns="" xmlns:a16="http://schemas.microsoft.com/office/drawing/2014/main" id="{2CF13DF9-9D71-FE42-AF70-897C1C1DDA1C}"/>
              </a:ext>
            </a:extLst>
          </p:cNvPr>
          <p:cNvGrpSpPr/>
          <p:nvPr/>
        </p:nvGrpSpPr>
        <p:grpSpPr>
          <a:xfrm>
            <a:off x="5239304" y="1853852"/>
            <a:ext cx="2100948" cy="4177420"/>
            <a:chOff x="4923304" y="1684213"/>
            <a:chExt cx="2229277" cy="4626854"/>
          </a:xfrm>
        </p:grpSpPr>
        <p:sp>
          <p:nvSpPr>
            <p:cNvPr id="5" name="Freeform 4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71CEFFB3-47C7-9F42-940E-4532F34282FE}"/>
                </a:ext>
              </a:extLst>
            </p:cNvPr>
            <p:cNvSpPr/>
            <p:nvPr/>
          </p:nvSpPr>
          <p:spPr>
            <a:xfrm>
              <a:off x="5793154" y="2315778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sp>
          <p:nvSpPr>
            <p:cNvPr id="6" name="Freeform 5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4923B1A9-4BDE-6945-AA3B-2466172733B1}"/>
                </a:ext>
              </a:extLst>
            </p:cNvPr>
            <p:cNvSpPr/>
            <p:nvPr/>
          </p:nvSpPr>
          <p:spPr>
            <a:xfrm>
              <a:off x="5306522" y="3320269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sp>
          <p:nvSpPr>
            <p:cNvPr id="7" name="Freeform 6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EC874660-1513-6B4C-A80F-AD05AC09EF91}"/>
                </a:ext>
              </a:extLst>
            </p:cNvPr>
            <p:cNvSpPr/>
            <p:nvPr/>
          </p:nvSpPr>
          <p:spPr>
            <a:xfrm>
              <a:off x="5793154" y="4299283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100" b="1" kern="1200">
                <a:solidFill>
                  <a:srgbClr val="595959">
                    <a:hueOff val="0"/>
                    <a:satOff val="0"/>
                    <a:lumOff val="0"/>
                    <a:alphaOff val="0"/>
                  </a:srgb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endParaRPr>
            </a:p>
          </p:txBody>
        </p:sp>
        <p:sp>
          <p:nvSpPr>
            <p:cNvPr id="8" name="Freeform 7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3508B5E7-F1C4-5840-B4ED-8A32086E06B6}"/>
                </a:ext>
              </a:extLst>
            </p:cNvPr>
            <p:cNvSpPr/>
            <p:nvPr/>
          </p:nvSpPr>
          <p:spPr>
            <a:xfrm>
              <a:off x="5306522" y="5329250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grpSp>
          <p:nvGrpSpPr>
            <p:cNvPr id="9" name="Group 8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6078E9E7-6F42-AA41-B27E-49151C597E61}"/>
                </a:ext>
              </a:extLst>
            </p:cNvPr>
            <p:cNvGrpSpPr/>
            <p:nvPr/>
          </p:nvGrpSpPr>
          <p:grpSpPr>
            <a:xfrm>
              <a:off x="5407972" y="3693193"/>
              <a:ext cx="1744609" cy="1744787"/>
              <a:chOff x="5466028" y="3573608"/>
              <a:chExt cx="1744609" cy="1744787"/>
            </a:xfrm>
          </p:grpSpPr>
          <p:sp>
            <p:nvSpPr>
              <p:cNvPr id="19" name="Circular Arrow 18">
                <a:extLst>
                  <a:ext uri="{FF2B5EF4-FFF2-40B4-BE49-F238E27FC236}">
                    <a16:creationId xmlns="" xmlns:a16="http://schemas.microsoft.com/office/drawing/2014/main" id="{5902EFAC-1100-0B4D-B407-081ABAE3A1BA}"/>
                  </a:ext>
                </a:extLst>
              </p:cNvPr>
              <p:cNvSpPr/>
              <p:nvPr/>
            </p:nvSpPr>
            <p:spPr>
              <a:xfrm>
                <a:off x="5466028" y="3573608"/>
                <a:ext cx="1744609" cy="1744787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3500000"/>
                  <a:gd name="adj5" fmla="val 12500"/>
                </a:avLst>
              </a:prstGeom>
              <a:solidFill>
                <a:schemeClr val="accent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="" xmlns:a16="http://schemas.microsoft.com/office/drawing/2014/main" id="{071EED87-77EF-6F44-B9CE-7EA034B2AE80}"/>
                  </a:ext>
                </a:extLst>
              </p:cNvPr>
              <p:cNvSpPr/>
              <p:nvPr/>
            </p:nvSpPr>
            <p:spPr>
              <a:xfrm>
                <a:off x="6018081" y="4121528"/>
                <a:ext cx="584388" cy="584388"/>
              </a:xfrm>
              <a:prstGeom prst="ellipse">
                <a:avLst/>
              </a:prstGeom>
              <a:solidFill>
                <a:schemeClr val="accent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d-ID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C</a:t>
                </a: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10" name="Group 9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EC07C967-B5E6-C74E-AD2A-BD40C8779A11}"/>
                </a:ext>
              </a:extLst>
            </p:cNvPr>
            <p:cNvGrpSpPr/>
            <p:nvPr/>
          </p:nvGrpSpPr>
          <p:grpSpPr>
            <a:xfrm>
              <a:off x="5047662" y="4811504"/>
              <a:ext cx="1498839" cy="1499563"/>
              <a:chOff x="5105718" y="4691919"/>
              <a:chExt cx="1498839" cy="1499563"/>
            </a:xfrm>
          </p:grpSpPr>
          <p:sp>
            <p:nvSpPr>
              <p:cNvPr id="17" name="Block Arc 16">
                <a:extLst>
                  <a:ext uri="{FF2B5EF4-FFF2-40B4-BE49-F238E27FC236}">
                    <a16:creationId xmlns="" xmlns:a16="http://schemas.microsoft.com/office/drawing/2014/main" id="{08140BC7-A757-D249-BBA3-C76DDE88ECC3}"/>
                  </a:ext>
                </a:extLst>
              </p:cNvPr>
              <p:cNvSpPr/>
              <p:nvPr/>
            </p:nvSpPr>
            <p:spPr>
              <a:xfrm>
                <a:off x="5105718" y="4691919"/>
                <a:ext cx="1498839" cy="1499563"/>
              </a:xfrm>
              <a:prstGeom prst="blockArc">
                <a:avLst>
                  <a:gd name="adj1" fmla="val 0"/>
                  <a:gd name="adj2" fmla="val 18900000"/>
                  <a:gd name="adj3" fmla="val 12740"/>
                </a:avLst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="" xmlns:a16="http://schemas.microsoft.com/office/drawing/2014/main" id="{86143A44-E28B-A447-93A8-496C9D0434CE}"/>
                  </a:ext>
                </a:extLst>
              </p:cNvPr>
              <p:cNvSpPr/>
              <p:nvPr/>
            </p:nvSpPr>
            <p:spPr>
              <a:xfrm>
                <a:off x="5576543" y="5163711"/>
                <a:ext cx="584388" cy="584388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d-ID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D</a:t>
                </a: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11" name="Group 10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BF41C622-7D5B-1F47-A66C-11A27984D68B}"/>
                </a:ext>
              </a:extLst>
            </p:cNvPr>
            <p:cNvGrpSpPr/>
            <p:nvPr/>
          </p:nvGrpSpPr>
          <p:grpSpPr>
            <a:xfrm>
              <a:off x="4923304" y="2686852"/>
              <a:ext cx="1744609" cy="1744787"/>
              <a:chOff x="4981360" y="2567267"/>
              <a:chExt cx="1744609" cy="1744787"/>
            </a:xfrm>
          </p:grpSpPr>
          <p:sp>
            <p:nvSpPr>
              <p:cNvPr id="15" name="Shape 14">
                <a:extLst>
                  <a:ext uri="{FF2B5EF4-FFF2-40B4-BE49-F238E27FC236}">
                    <a16:creationId xmlns="" xmlns:a16="http://schemas.microsoft.com/office/drawing/2014/main" id="{E6D6344C-31DC-3946-8046-46F889444BA7}"/>
                  </a:ext>
                </a:extLst>
              </p:cNvPr>
              <p:cNvSpPr/>
              <p:nvPr/>
            </p:nvSpPr>
            <p:spPr>
              <a:xfrm>
                <a:off x="4981360" y="2567267"/>
                <a:ext cx="1744609" cy="1744787"/>
              </a:xfrm>
              <a:prstGeom prst="leftCircularArrow">
                <a:avLst>
                  <a:gd name="adj1" fmla="val 10980"/>
                  <a:gd name="adj2" fmla="val 1142322"/>
                  <a:gd name="adj3" fmla="val 6300000"/>
                  <a:gd name="adj4" fmla="val 18900000"/>
                  <a:gd name="adj5" fmla="val 1250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2BAE6471-CFF3-B945-8CF5-5C02EB1795E7}"/>
                  </a:ext>
                </a:extLst>
              </p:cNvPr>
              <p:cNvSpPr/>
              <p:nvPr/>
            </p:nvSpPr>
            <p:spPr>
              <a:xfrm>
                <a:off x="5576543" y="3163803"/>
                <a:ext cx="584388" cy="584388"/>
              </a:xfrm>
              <a:prstGeom prst="ellipse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d-ID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B</a:t>
                </a: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12" name="Group 11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="" xmlns:a16="http://schemas.microsoft.com/office/drawing/2014/main" id="{163EDCB4-DCC1-3045-92AB-BF51E47552F4}"/>
                </a:ext>
              </a:extLst>
            </p:cNvPr>
            <p:cNvGrpSpPr/>
            <p:nvPr/>
          </p:nvGrpSpPr>
          <p:grpSpPr>
            <a:xfrm>
              <a:off x="5407972" y="1684213"/>
              <a:ext cx="1744609" cy="1744787"/>
              <a:chOff x="5466028" y="1564628"/>
              <a:chExt cx="1744609" cy="1744787"/>
            </a:xfrm>
          </p:grpSpPr>
          <p:sp>
            <p:nvSpPr>
              <p:cNvPr id="13" name="Circular Arrow 12">
                <a:extLst>
                  <a:ext uri="{FF2B5EF4-FFF2-40B4-BE49-F238E27FC236}">
                    <a16:creationId xmlns="" xmlns:a16="http://schemas.microsoft.com/office/drawing/2014/main" id="{83C2A2E4-05E2-EB4D-8DD5-4DC8E18C862B}"/>
                  </a:ext>
                </a:extLst>
              </p:cNvPr>
              <p:cNvSpPr/>
              <p:nvPr/>
            </p:nvSpPr>
            <p:spPr>
              <a:xfrm>
                <a:off x="5466028" y="1564628"/>
                <a:ext cx="1744609" cy="1744787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0800000"/>
                  <a:gd name="adj5" fmla="val 12500"/>
                </a:avLst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="" xmlns:a16="http://schemas.microsoft.com/office/drawing/2014/main" id="{C595AE00-7FD9-3E42-893F-83785B60F62B}"/>
                  </a:ext>
                </a:extLst>
              </p:cNvPr>
              <p:cNvSpPr/>
              <p:nvPr/>
            </p:nvSpPr>
            <p:spPr>
              <a:xfrm>
                <a:off x="6050547" y="2147096"/>
                <a:ext cx="584388" cy="584388"/>
              </a:xfrm>
              <a:prstGeom prst="ellipse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d-ID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A</a:t>
                </a: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</p:grpSp>
      <p:sp>
        <p:nvSpPr>
          <p:cNvPr id="23" name="矩形 35">
            <a:extLst>
              <a:ext uri="{FF2B5EF4-FFF2-40B4-BE49-F238E27FC236}">
                <a16:creationId xmlns="" xmlns:a16="http://schemas.microsoft.com/office/drawing/2014/main" id="{39A755D7-D049-4F44-8DD1-7C70AB604316}"/>
              </a:ext>
            </a:extLst>
          </p:cNvPr>
          <p:cNvSpPr/>
          <p:nvPr/>
        </p:nvSpPr>
        <p:spPr>
          <a:xfrm>
            <a:off x="7540668" y="2567835"/>
            <a:ext cx="3519814" cy="7571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ru-RU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Администрации города, Дума 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26" name="矩形 41">
            <a:extLst>
              <a:ext uri="{FF2B5EF4-FFF2-40B4-BE49-F238E27FC236}">
                <a16:creationId xmlns="" xmlns:a16="http://schemas.microsoft.com/office/drawing/2014/main" id="{45901CF8-3E82-2249-A55F-E65587DB8B94}"/>
              </a:ext>
            </a:extLst>
          </p:cNvPr>
          <p:cNvSpPr/>
          <p:nvPr/>
        </p:nvSpPr>
        <p:spPr>
          <a:xfrm>
            <a:off x="7540668" y="4137977"/>
            <a:ext cx="3583834" cy="7571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ru-RU" altLang="zh-CN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УрГПУ</a:t>
            </a:r>
            <a:r>
              <a:rPr lang="ru-RU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г. Екатеринбург</a:t>
            </a:r>
          </a:p>
          <a:p>
            <a:pPr algn="just">
              <a:lnSpc>
                <a:spcPct val="120000"/>
              </a:lnSpc>
            </a:pPr>
            <a:r>
              <a:rPr lang="ru-RU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Соглашение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29" name="矩形 44">
            <a:extLst>
              <a:ext uri="{FF2B5EF4-FFF2-40B4-BE49-F238E27FC236}">
                <a16:creationId xmlns="" xmlns:a16="http://schemas.microsoft.com/office/drawing/2014/main" id="{5F473D60-3840-964A-AE77-4B3A3E9A8C54}"/>
              </a:ext>
            </a:extLst>
          </p:cNvPr>
          <p:cNvSpPr/>
          <p:nvPr/>
        </p:nvSpPr>
        <p:spPr>
          <a:xfrm>
            <a:off x="1089764" y="2999102"/>
            <a:ext cx="4096546" cy="142192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20000"/>
              </a:lnSpc>
            </a:pPr>
            <a:r>
              <a:rPr lang="ru-RU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Управление </a:t>
            </a:r>
            <a:r>
              <a:rPr lang="ru-RU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образования Администрация </a:t>
            </a:r>
            <a:r>
              <a:rPr lang="ru-RU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СГО Совет директоров, договора с ОО </a:t>
            </a:r>
            <a:endParaRPr lang="ru-RU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  <a:p>
            <a:pPr algn="r">
              <a:lnSpc>
                <a:spcPct val="120000"/>
              </a:lnSpc>
            </a:pP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9228" y="4619333"/>
            <a:ext cx="44968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Муниципальное автономное  учреждение дополнительного образования  «Детский оздоровительно-образовательный Центр психолого-педагогической помощи «Остров»</a:t>
            </a:r>
          </a:p>
        </p:txBody>
      </p:sp>
    </p:spTree>
    <p:extLst>
      <p:ext uri="{BB962C8B-B14F-4D97-AF65-F5344CB8AC3E}">
        <p14:creationId xmlns:p14="http://schemas.microsoft.com/office/powerpoint/2010/main" xmlns="" val="97681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5" y="638827"/>
            <a:ext cx="10515600" cy="40488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Сверхзадача </a:t>
            </a:r>
            <a:r>
              <a:rPr lang="ru-RU" sz="3200" b="1" dirty="0"/>
              <a:t>→ не массовый исход в педагогику и </a:t>
            </a:r>
            <a:r>
              <a:rPr lang="ru-RU" sz="3200" b="1" dirty="0" smtClean="0"/>
              <a:t>психологию, а</a:t>
            </a:r>
            <a:br>
              <a:rPr lang="ru-RU" sz="3200" b="1" dirty="0" smtClean="0"/>
            </a:br>
            <a:r>
              <a:rPr lang="ru-RU" sz="3200" b="1" dirty="0" smtClean="0"/>
              <a:t>осознанный </a:t>
            </a:r>
            <a:r>
              <a:rPr lang="ru-RU" sz="3200" b="1" dirty="0"/>
              <a:t>выбор</a:t>
            </a:r>
            <a:endParaRPr lang="x-none" sz="3200" b="1" dirty="0"/>
          </a:p>
        </p:txBody>
      </p:sp>
      <p:sp>
        <p:nvSpPr>
          <p:cNvPr id="33" name="Freeform 6">
            <a:extLst>
              <a:ext uri="{FF2B5EF4-FFF2-40B4-BE49-F238E27FC236}">
                <a16:creationId xmlns="" xmlns:a16="http://schemas.microsoft.com/office/drawing/2014/main" id="{34253427-EFD1-6E43-AFAF-052371FB986E}"/>
              </a:ext>
            </a:extLst>
          </p:cNvPr>
          <p:cNvSpPr>
            <a:spLocks/>
          </p:cNvSpPr>
          <p:nvPr/>
        </p:nvSpPr>
        <p:spPr bwMode="auto">
          <a:xfrm>
            <a:off x="5495179" y="2292263"/>
            <a:ext cx="1313556" cy="1139869"/>
          </a:xfrm>
          <a:custGeom>
            <a:avLst/>
            <a:gdLst>
              <a:gd name="T0" fmla="*/ 0 w 267"/>
              <a:gd name="T1" fmla="*/ 232 h 232"/>
              <a:gd name="T2" fmla="*/ 135 w 267"/>
              <a:gd name="T3" fmla="*/ 0 h 232"/>
              <a:gd name="T4" fmla="*/ 267 w 267"/>
              <a:gd name="T5" fmla="*/ 232 h 232"/>
              <a:gd name="T6" fmla="*/ 0 w 267"/>
              <a:gd name="T7" fmla="*/ 232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7" h="232">
                <a:moveTo>
                  <a:pt x="0" y="232"/>
                </a:moveTo>
                <a:lnTo>
                  <a:pt x="135" y="0"/>
                </a:lnTo>
                <a:lnTo>
                  <a:pt x="267" y="232"/>
                </a:lnTo>
                <a:lnTo>
                  <a:pt x="0" y="232"/>
                </a:lnTo>
                <a:close/>
              </a:path>
            </a:pathLst>
          </a:custGeom>
          <a:solidFill>
            <a:schemeClr val="accent1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zh-CN" sz="1600" dirty="0" smtClean="0">
                <a:solidFill>
                  <a:schemeClr val="bg1"/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Практика</a:t>
            </a:r>
            <a:endParaRPr lang="zh-CN" altLang="en-US" sz="1600" dirty="0">
              <a:solidFill>
                <a:schemeClr val="bg1"/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4" name="Freeform 7">
            <a:extLst>
              <a:ext uri="{FF2B5EF4-FFF2-40B4-BE49-F238E27FC236}">
                <a16:creationId xmlns="" xmlns:a16="http://schemas.microsoft.com/office/drawing/2014/main" id="{F8B45CE9-9445-1140-997E-16D8262D8437}"/>
              </a:ext>
            </a:extLst>
          </p:cNvPr>
          <p:cNvSpPr>
            <a:spLocks/>
          </p:cNvSpPr>
          <p:nvPr/>
        </p:nvSpPr>
        <p:spPr bwMode="auto">
          <a:xfrm>
            <a:off x="5068039" y="3649753"/>
            <a:ext cx="2026066" cy="712043"/>
          </a:xfrm>
          <a:custGeom>
            <a:avLst/>
            <a:gdLst>
              <a:gd name="T0" fmla="*/ 0 w 451"/>
              <a:gd name="T1" fmla="*/ 109 h 109"/>
              <a:gd name="T2" fmla="*/ 64 w 451"/>
              <a:gd name="T3" fmla="*/ 0 h 109"/>
              <a:gd name="T4" fmla="*/ 387 w 451"/>
              <a:gd name="T5" fmla="*/ 0 h 109"/>
              <a:gd name="T6" fmla="*/ 451 w 451"/>
              <a:gd name="T7" fmla="*/ 109 h 109"/>
              <a:gd name="T8" fmla="*/ 0 w 451"/>
              <a:gd name="T9" fmla="*/ 109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109">
                <a:moveTo>
                  <a:pt x="0" y="109"/>
                </a:moveTo>
                <a:lnTo>
                  <a:pt x="64" y="0"/>
                </a:lnTo>
                <a:lnTo>
                  <a:pt x="387" y="0"/>
                </a:lnTo>
                <a:lnTo>
                  <a:pt x="451" y="109"/>
                </a:lnTo>
                <a:lnTo>
                  <a:pt x="0" y="109"/>
                </a:lnTo>
                <a:close/>
              </a:path>
            </a:pathLst>
          </a:custGeom>
          <a:solidFill>
            <a:schemeClr val="accent2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zh-CN" sz="1600" dirty="0" smtClean="0">
                <a:solidFill>
                  <a:schemeClr val="bg1"/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Содержание (Работа со смыслами</a:t>
            </a:r>
            <a:endParaRPr lang="zh-CN" altLang="en-US" sz="1600" dirty="0">
              <a:solidFill>
                <a:schemeClr val="bg1"/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5" name="Freeform 8">
            <a:extLst>
              <a:ext uri="{FF2B5EF4-FFF2-40B4-BE49-F238E27FC236}">
                <a16:creationId xmlns="" xmlns:a16="http://schemas.microsoft.com/office/drawing/2014/main" id="{0F9AA6C4-8DF3-3A40-AF39-6C9D57957940}"/>
              </a:ext>
            </a:extLst>
          </p:cNvPr>
          <p:cNvSpPr>
            <a:spLocks/>
          </p:cNvSpPr>
          <p:nvPr/>
        </p:nvSpPr>
        <p:spPr bwMode="auto">
          <a:xfrm>
            <a:off x="4663726" y="4474105"/>
            <a:ext cx="2843679" cy="485180"/>
          </a:xfrm>
          <a:custGeom>
            <a:avLst/>
            <a:gdLst>
              <a:gd name="T0" fmla="*/ 0 w 633"/>
              <a:gd name="T1" fmla="*/ 108 h 108"/>
              <a:gd name="T2" fmla="*/ 62 w 633"/>
              <a:gd name="T3" fmla="*/ 0 h 108"/>
              <a:gd name="T4" fmla="*/ 570 w 633"/>
              <a:gd name="T5" fmla="*/ 0 h 108"/>
              <a:gd name="T6" fmla="*/ 633 w 633"/>
              <a:gd name="T7" fmla="*/ 108 h 108"/>
              <a:gd name="T8" fmla="*/ 0 w 633"/>
              <a:gd name="T9" fmla="*/ 108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" h="108">
                <a:moveTo>
                  <a:pt x="0" y="108"/>
                </a:moveTo>
                <a:lnTo>
                  <a:pt x="62" y="0"/>
                </a:lnTo>
                <a:lnTo>
                  <a:pt x="570" y="0"/>
                </a:lnTo>
                <a:lnTo>
                  <a:pt x="633" y="108"/>
                </a:lnTo>
                <a:lnTo>
                  <a:pt x="0" y="108"/>
                </a:lnTo>
                <a:close/>
              </a:path>
            </a:pathLst>
          </a:custGeom>
          <a:solidFill>
            <a:schemeClr val="accent1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zh-CN" dirty="0" smtClean="0">
                <a:solidFill>
                  <a:schemeClr val="bg1"/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Вход в проект (интерес)</a:t>
            </a:r>
            <a:endParaRPr lang="zh-CN" altLang="en-US" dirty="0">
              <a:solidFill>
                <a:schemeClr val="bg1"/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6" name="Freeform 9">
            <a:extLst>
              <a:ext uri="{FF2B5EF4-FFF2-40B4-BE49-F238E27FC236}">
                <a16:creationId xmlns="" xmlns:a16="http://schemas.microsoft.com/office/drawing/2014/main" id="{779E0FA4-476E-4748-828E-888EEF69081C}"/>
              </a:ext>
            </a:extLst>
          </p:cNvPr>
          <p:cNvSpPr>
            <a:spLocks/>
          </p:cNvSpPr>
          <p:nvPr/>
        </p:nvSpPr>
        <p:spPr bwMode="auto">
          <a:xfrm>
            <a:off x="4039283" y="5183902"/>
            <a:ext cx="4097053" cy="862538"/>
          </a:xfrm>
          <a:custGeom>
            <a:avLst/>
            <a:gdLst>
              <a:gd name="T0" fmla="*/ 0 w 912"/>
              <a:gd name="T1" fmla="*/ 192 h 192"/>
              <a:gd name="T2" fmla="*/ 111 w 912"/>
              <a:gd name="T3" fmla="*/ 0 h 192"/>
              <a:gd name="T4" fmla="*/ 801 w 912"/>
              <a:gd name="T5" fmla="*/ 0 h 192"/>
              <a:gd name="T6" fmla="*/ 912 w 912"/>
              <a:gd name="T7" fmla="*/ 192 h 192"/>
              <a:gd name="T8" fmla="*/ 0 w 912"/>
              <a:gd name="T9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2" h="192">
                <a:moveTo>
                  <a:pt x="0" y="192"/>
                </a:moveTo>
                <a:lnTo>
                  <a:pt x="111" y="0"/>
                </a:lnTo>
                <a:lnTo>
                  <a:pt x="801" y="0"/>
                </a:lnTo>
                <a:lnTo>
                  <a:pt x="912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2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zh-CN" sz="2000" dirty="0" smtClean="0">
                <a:solidFill>
                  <a:schemeClr val="bg1"/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Первичный выбор(я хочу)</a:t>
            </a:r>
            <a:endParaRPr lang="zh-CN" altLang="en-US" sz="2000" dirty="0">
              <a:solidFill>
                <a:schemeClr val="bg1"/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7" name="Freeform 10">
            <a:extLst>
              <a:ext uri="{FF2B5EF4-FFF2-40B4-BE49-F238E27FC236}">
                <a16:creationId xmlns="" xmlns:a16="http://schemas.microsoft.com/office/drawing/2014/main" id="{887C9421-1E38-E449-833B-544C7EC7AE5D}"/>
              </a:ext>
            </a:extLst>
          </p:cNvPr>
          <p:cNvSpPr>
            <a:spLocks/>
          </p:cNvSpPr>
          <p:nvPr/>
        </p:nvSpPr>
        <p:spPr bwMode="auto">
          <a:xfrm>
            <a:off x="5488077" y="3432132"/>
            <a:ext cx="1606028" cy="134618"/>
          </a:xfrm>
          <a:custGeom>
            <a:avLst/>
            <a:gdLst>
              <a:gd name="T0" fmla="*/ 0 w 295"/>
              <a:gd name="T1" fmla="*/ 0 h 49"/>
              <a:gd name="T2" fmla="*/ 206 w 295"/>
              <a:gd name="T3" fmla="*/ 0 h 49"/>
              <a:gd name="T4" fmla="*/ 295 w 295"/>
              <a:gd name="T5" fmla="*/ 49 h 49"/>
              <a:gd name="T6" fmla="*/ 90 w 295"/>
              <a:gd name="T7" fmla="*/ 49 h 49"/>
              <a:gd name="T8" fmla="*/ 0 w 295"/>
              <a:gd name="T9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5" h="49">
                <a:moveTo>
                  <a:pt x="0" y="0"/>
                </a:moveTo>
                <a:lnTo>
                  <a:pt x="206" y="0"/>
                </a:lnTo>
                <a:lnTo>
                  <a:pt x="295" y="49"/>
                </a:lnTo>
                <a:lnTo>
                  <a:pt x="90" y="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8" name="Freeform 11">
            <a:extLst>
              <a:ext uri="{FF2B5EF4-FFF2-40B4-BE49-F238E27FC236}">
                <a16:creationId xmlns="" xmlns:a16="http://schemas.microsoft.com/office/drawing/2014/main" id="{4CE898C7-D520-A14C-9E71-37495CA9297B}"/>
              </a:ext>
            </a:extLst>
          </p:cNvPr>
          <p:cNvSpPr>
            <a:spLocks/>
          </p:cNvSpPr>
          <p:nvPr/>
        </p:nvSpPr>
        <p:spPr bwMode="auto">
          <a:xfrm>
            <a:off x="5068039" y="4361796"/>
            <a:ext cx="2156344" cy="112310"/>
          </a:xfrm>
          <a:custGeom>
            <a:avLst/>
            <a:gdLst>
              <a:gd name="T0" fmla="*/ 0 w 480"/>
              <a:gd name="T1" fmla="*/ 0 h 50"/>
              <a:gd name="T2" fmla="*/ 333 w 480"/>
              <a:gd name="T3" fmla="*/ 0 h 50"/>
              <a:gd name="T4" fmla="*/ 480 w 480"/>
              <a:gd name="T5" fmla="*/ 50 h 50"/>
              <a:gd name="T6" fmla="*/ 146 w 480"/>
              <a:gd name="T7" fmla="*/ 50 h 50"/>
              <a:gd name="T8" fmla="*/ 0 w 480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0" h="50">
                <a:moveTo>
                  <a:pt x="0" y="0"/>
                </a:moveTo>
                <a:lnTo>
                  <a:pt x="333" y="0"/>
                </a:lnTo>
                <a:lnTo>
                  <a:pt x="480" y="50"/>
                </a:lnTo>
                <a:lnTo>
                  <a:pt x="146" y="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9" name="Freeform 12">
            <a:extLst>
              <a:ext uri="{FF2B5EF4-FFF2-40B4-BE49-F238E27FC236}">
                <a16:creationId xmlns="" xmlns:a16="http://schemas.microsoft.com/office/drawing/2014/main" id="{3F59445E-C967-5147-82EA-D8A1BC3C5D23}"/>
              </a:ext>
            </a:extLst>
          </p:cNvPr>
          <p:cNvSpPr>
            <a:spLocks/>
          </p:cNvSpPr>
          <p:nvPr/>
        </p:nvSpPr>
        <p:spPr bwMode="auto">
          <a:xfrm>
            <a:off x="4663726" y="4959284"/>
            <a:ext cx="2973957" cy="224619"/>
          </a:xfrm>
          <a:custGeom>
            <a:avLst/>
            <a:gdLst>
              <a:gd name="T0" fmla="*/ 0 w 662"/>
              <a:gd name="T1" fmla="*/ 0 h 50"/>
              <a:gd name="T2" fmla="*/ 461 w 662"/>
              <a:gd name="T3" fmla="*/ 0 h 50"/>
              <a:gd name="T4" fmla="*/ 662 w 662"/>
              <a:gd name="T5" fmla="*/ 50 h 50"/>
              <a:gd name="T6" fmla="*/ 201 w 662"/>
              <a:gd name="T7" fmla="*/ 50 h 50"/>
              <a:gd name="T8" fmla="*/ 0 w 662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2" h="50">
                <a:moveTo>
                  <a:pt x="0" y="0"/>
                </a:moveTo>
                <a:lnTo>
                  <a:pt x="461" y="0"/>
                </a:lnTo>
                <a:lnTo>
                  <a:pt x="662" y="50"/>
                </a:lnTo>
                <a:lnTo>
                  <a:pt x="201" y="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1" name="Oval 14">
            <a:extLst>
              <a:ext uri="{FF2B5EF4-FFF2-40B4-BE49-F238E27FC236}">
                <a16:creationId xmlns="" xmlns:a16="http://schemas.microsoft.com/office/drawing/2014/main" id="{1565EF96-D39F-F240-AFF8-91F806F77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008" y="3797919"/>
            <a:ext cx="489671" cy="480687"/>
          </a:xfrm>
          <a:prstGeom prst="ellipse">
            <a:avLst/>
          </a:prstGeom>
          <a:solidFill>
            <a:schemeClr val="accent2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2" name="Oval 15">
            <a:extLst>
              <a:ext uri="{FF2B5EF4-FFF2-40B4-BE49-F238E27FC236}">
                <a16:creationId xmlns="" xmlns:a16="http://schemas.microsoft.com/office/drawing/2014/main" id="{A1891355-814D-E149-AF08-64582717A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008" y="5051292"/>
            <a:ext cx="489671" cy="489671"/>
          </a:xfrm>
          <a:prstGeom prst="ellipse">
            <a:avLst/>
          </a:prstGeom>
          <a:solidFill>
            <a:schemeClr val="accent3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3" name="Oval 16">
            <a:extLst>
              <a:ext uri="{FF2B5EF4-FFF2-40B4-BE49-F238E27FC236}">
                <a16:creationId xmlns="" xmlns:a16="http://schemas.microsoft.com/office/drawing/2014/main" id="{DFEB96DF-B4E8-0541-ADD6-82025D057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4266" y="2535557"/>
            <a:ext cx="485177" cy="489671"/>
          </a:xfrm>
          <a:prstGeom prst="ellipse">
            <a:avLst/>
          </a:prstGeom>
          <a:solidFill>
            <a:schemeClr val="accent1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4" name="Oval 17">
            <a:extLst>
              <a:ext uri="{FF2B5EF4-FFF2-40B4-BE49-F238E27FC236}">
                <a16:creationId xmlns="" xmlns:a16="http://schemas.microsoft.com/office/drawing/2014/main" id="{BCB8FD3F-B1CF-7749-8430-D96347297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4628" y="4429917"/>
            <a:ext cx="485177" cy="480687"/>
          </a:xfrm>
          <a:prstGeom prst="ellipse">
            <a:avLst/>
          </a:prstGeom>
          <a:solidFill>
            <a:schemeClr val="accent4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6" name="Freeform 6">
            <a:extLst>
              <a:ext uri="{FF2B5EF4-FFF2-40B4-BE49-F238E27FC236}">
                <a16:creationId xmlns="" xmlns:a16="http://schemas.microsoft.com/office/drawing/2014/main" id="{8FA6643D-C238-4042-A31E-C8A03241B00E}"/>
              </a:ext>
            </a:extLst>
          </p:cNvPr>
          <p:cNvSpPr>
            <a:spLocks noEditPoints="1"/>
          </p:cNvSpPr>
          <p:nvPr/>
        </p:nvSpPr>
        <p:spPr bwMode="auto">
          <a:xfrm>
            <a:off x="10601141" y="3876034"/>
            <a:ext cx="324456" cy="324454"/>
          </a:xfrm>
          <a:custGeom>
            <a:avLst/>
            <a:gdLst>
              <a:gd name="T0" fmla="*/ 0 w 140"/>
              <a:gd name="T1" fmla="*/ 70 h 140"/>
              <a:gd name="T2" fmla="*/ 140 w 140"/>
              <a:gd name="T3" fmla="*/ 70 h 140"/>
              <a:gd name="T4" fmla="*/ 70 w 140"/>
              <a:gd name="T5" fmla="*/ 130 h 140"/>
              <a:gd name="T6" fmla="*/ 70 w 140"/>
              <a:gd name="T7" fmla="*/ 10 h 140"/>
              <a:gd name="T8" fmla="*/ 70 w 140"/>
              <a:gd name="T9" fmla="*/ 130 h 140"/>
              <a:gd name="T10" fmla="*/ 97 w 140"/>
              <a:gd name="T11" fmla="*/ 48 h 140"/>
              <a:gd name="T12" fmla="*/ 90 w 140"/>
              <a:gd name="T13" fmla="*/ 58 h 140"/>
              <a:gd name="T14" fmla="*/ 70 w 140"/>
              <a:gd name="T15" fmla="*/ 15 h 140"/>
              <a:gd name="T16" fmla="*/ 70 w 140"/>
              <a:gd name="T17" fmla="*/ 125 h 140"/>
              <a:gd name="T18" fmla="*/ 70 w 140"/>
              <a:gd name="T19" fmla="*/ 15 h 140"/>
              <a:gd name="T20" fmla="*/ 70 w 140"/>
              <a:gd name="T21" fmla="*/ 16 h 140"/>
              <a:gd name="T22" fmla="*/ 72 w 140"/>
              <a:gd name="T23" fmla="*/ 26 h 140"/>
              <a:gd name="T24" fmla="*/ 68 w 140"/>
              <a:gd name="T25" fmla="*/ 26 h 140"/>
              <a:gd name="T26" fmla="*/ 79 w 140"/>
              <a:gd name="T27" fmla="*/ 45 h 140"/>
              <a:gd name="T28" fmla="*/ 73 w 140"/>
              <a:gd name="T29" fmla="*/ 45 h 140"/>
              <a:gd name="T30" fmla="*/ 67 w 140"/>
              <a:gd name="T31" fmla="*/ 49 h 140"/>
              <a:gd name="T32" fmla="*/ 76 w 140"/>
              <a:gd name="T33" fmla="*/ 40 h 140"/>
              <a:gd name="T34" fmla="*/ 84 w 140"/>
              <a:gd name="T35" fmla="*/ 48 h 140"/>
              <a:gd name="T36" fmla="*/ 80 w 140"/>
              <a:gd name="T37" fmla="*/ 55 h 140"/>
              <a:gd name="T38" fmla="*/ 73 w 140"/>
              <a:gd name="T39" fmla="*/ 60 h 140"/>
              <a:gd name="T40" fmla="*/ 84 w 140"/>
              <a:gd name="T41" fmla="*/ 61 h 140"/>
              <a:gd name="T42" fmla="*/ 67 w 140"/>
              <a:gd name="T43" fmla="*/ 65 h 140"/>
              <a:gd name="T44" fmla="*/ 72 w 140"/>
              <a:gd name="T45" fmla="*/ 55 h 140"/>
              <a:gd name="T46" fmla="*/ 79 w 140"/>
              <a:gd name="T47" fmla="*/ 50 h 140"/>
              <a:gd name="T48" fmla="*/ 79 w 140"/>
              <a:gd name="T49" fmla="*/ 45 h 140"/>
              <a:gd name="T50" fmla="*/ 44 w 140"/>
              <a:gd name="T51" fmla="*/ 37 h 140"/>
              <a:gd name="T52" fmla="*/ 57 w 140"/>
              <a:gd name="T53" fmla="*/ 54 h 140"/>
              <a:gd name="T54" fmla="*/ 36 w 140"/>
              <a:gd name="T55" fmla="*/ 43 h 140"/>
              <a:gd name="T56" fmla="*/ 26 w 140"/>
              <a:gd name="T57" fmla="*/ 72 h 140"/>
              <a:gd name="T58" fmla="*/ 17 w 140"/>
              <a:gd name="T59" fmla="*/ 70 h 140"/>
              <a:gd name="T60" fmla="*/ 26 w 140"/>
              <a:gd name="T61" fmla="*/ 68 h 140"/>
              <a:gd name="T62" fmla="*/ 26 w 140"/>
              <a:gd name="T63" fmla="*/ 72 h 140"/>
              <a:gd name="T64" fmla="*/ 70 w 140"/>
              <a:gd name="T65" fmla="*/ 124 h 140"/>
              <a:gd name="T66" fmla="*/ 68 w 140"/>
              <a:gd name="T67" fmla="*/ 114 h 140"/>
              <a:gd name="T68" fmla="*/ 72 w 140"/>
              <a:gd name="T69" fmla="*/ 114 h 140"/>
              <a:gd name="T70" fmla="*/ 70 w 140"/>
              <a:gd name="T71" fmla="*/ 107 h 140"/>
              <a:gd name="T72" fmla="*/ 31 w 140"/>
              <a:gd name="T73" fmla="*/ 56 h 140"/>
              <a:gd name="T74" fmla="*/ 49 w 140"/>
              <a:gd name="T75" fmla="*/ 61 h 140"/>
              <a:gd name="T76" fmla="*/ 49 w 140"/>
              <a:gd name="T77" fmla="*/ 68 h 140"/>
              <a:gd name="T78" fmla="*/ 73 w 140"/>
              <a:gd name="T79" fmla="*/ 90 h 140"/>
              <a:gd name="T80" fmla="*/ 70 w 140"/>
              <a:gd name="T81" fmla="*/ 107 h 140"/>
              <a:gd name="T82" fmla="*/ 75 w 140"/>
              <a:gd name="T83" fmla="*/ 89 h 140"/>
              <a:gd name="T84" fmla="*/ 83 w 140"/>
              <a:gd name="T85" fmla="*/ 83 h 140"/>
              <a:gd name="T86" fmla="*/ 96 w 140"/>
              <a:gd name="T87" fmla="*/ 99 h 140"/>
              <a:gd name="T88" fmla="*/ 104 w 140"/>
              <a:gd name="T89" fmla="*/ 62 h 140"/>
              <a:gd name="T90" fmla="*/ 101 w 140"/>
              <a:gd name="T91" fmla="*/ 66 h 140"/>
              <a:gd name="T92" fmla="*/ 97 w 140"/>
              <a:gd name="T93" fmla="*/ 62 h 140"/>
              <a:gd name="T94" fmla="*/ 86 w 140"/>
              <a:gd name="T95" fmla="*/ 57 h 140"/>
              <a:gd name="T96" fmla="*/ 101 w 140"/>
              <a:gd name="T97" fmla="*/ 40 h 140"/>
              <a:gd name="T98" fmla="*/ 104 w 140"/>
              <a:gd name="T99" fmla="*/ 58 h 140"/>
              <a:gd name="T100" fmla="*/ 122 w 140"/>
              <a:gd name="T101" fmla="*/ 72 h 140"/>
              <a:gd name="T102" fmla="*/ 112 w 140"/>
              <a:gd name="T103" fmla="*/ 70 h 140"/>
              <a:gd name="T104" fmla="*/ 122 w 140"/>
              <a:gd name="T105" fmla="*/ 68 h 140"/>
              <a:gd name="T106" fmla="*/ 122 w 140"/>
              <a:gd name="T107" fmla="*/ 72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40" h="140">
                <a:moveTo>
                  <a:pt x="70" y="0"/>
                </a:moveTo>
                <a:cubicBezTo>
                  <a:pt x="32" y="0"/>
                  <a:pt x="0" y="31"/>
                  <a:pt x="0" y="70"/>
                </a:cubicBezTo>
                <a:cubicBezTo>
                  <a:pt x="0" y="109"/>
                  <a:pt x="32" y="140"/>
                  <a:pt x="70" y="140"/>
                </a:cubicBezTo>
                <a:cubicBezTo>
                  <a:pt x="109" y="140"/>
                  <a:pt x="140" y="109"/>
                  <a:pt x="140" y="70"/>
                </a:cubicBezTo>
                <a:cubicBezTo>
                  <a:pt x="140" y="31"/>
                  <a:pt x="109" y="0"/>
                  <a:pt x="70" y="0"/>
                </a:cubicBezTo>
                <a:close/>
                <a:moveTo>
                  <a:pt x="70" y="130"/>
                </a:moveTo>
                <a:cubicBezTo>
                  <a:pt x="37" y="130"/>
                  <a:pt x="11" y="103"/>
                  <a:pt x="11" y="70"/>
                </a:cubicBezTo>
                <a:cubicBezTo>
                  <a:pt x="11" y="37"/>
                  <a:pt x="37" y="10"/>
                  <a:pt x="70" y="10"/>
                </a:cubicBezTo>
                <a:cubicBezTo>
                  <a:pt x="103" y="10"/>
                  <a:pt x="130" y="37"/>
                  <a:pt x="130" y="70"/>
                </a:cubicBezTo>
                <a:cubicBezTo>
                  <a:pt x="130" y="103"/>
                  <a:pt x="103" y="130"/>
                  <a:pt x="70" y="130"/>
                </a:cubicBezTo>
                <a:close/>
                <a:moveTo>
                  <a:pt x="96" y="48"/>
                </a:moveTo>
                <a:cubicBezTo>
                  <a:pt x="97" y="48"/>
                  <a:pt x="97" y="48"/>
                  <a:pt x="97" y="48"/>
                </a:cubicBezTo>
                <a:cubicBezTo>
                  <a:pt x="97" y="58"/>
                  <a:pt x="97" y="58"/>
                  <a:pt x="97" y="58"/>
                </a:cubicBezTo>
                <a:cubicBezTo>
                  <a:pt x="90" y="58"/>
                  <a:pt x="90" y="58"/>
                  <a:pt x="90" y="58"/>
                </a:cubicBezTo>
                <a:lnTo>
                  <a:pt x="96" y="48"/>
                </a:lnTo>
                <a:close/>
                <a:moveTo>
                  <a:pt x="70" y="15"/>
                </a:moveTo>
                <a:cubicBezTo>
                  <a:pt x="40" y="15"/>
                  <a:pt x="15" y="40"/>
                  <a:pt x="15" y="70"/>
                </a:cubicBezTo>
                <a:cubicBezTo>
                  <a:pt x="15" y="100"/>
                  <a:pt x="40" y="125"/>
                  <a:pt x="70" y="125"/>
                </a:cubicBezTo>
                <a:cubicBezTo>
                  <a:pt x="101" y="125"/>
                  <a:pt x="125" y="100"/>
                  <a:pt x="125" y="70"/>
                </a:cubicBezTo>
                <a:cubicBezTo>
                  <a:pt x="125" y="40"/>
                  <a:pt x="101" y="15"/>
                  <a:pt x="70" y="15"/>
                </a:cubicBezTo>
                <a:close/>
                <a:moveTo>
                  <a:pt x="68" y="19"/>
                </a:moveTo>
                <a:cubicBezTo>
                  <a:pt x="68" y="17"/>
                  <a:pt x="69" y="16"/>
                  <a:pt x="70" y="16"/>
                </a:cubicBezTo>
                <a:cubicBezTo>
                  <a:pt x="71" y="16"/>
                  <a:pt x="72" y="17"/>
                  <a:pt x="72" y="19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7"/>
                  <a:pt x="71" y="28"/>
                  <a:pt x="70" y="28"/>
                </a:cubicBezTo>
                <a:cubicBezTo>
                  <a:pt x="69" y="28"/>
                  <a:pt x="68" y="27"/>
                  <a:pt x="68" y="26"/>
                </a:cubicBezTo>
                <a:lnTo>
                  <a:pt x="68" y="19"/>
                </a:lnTo>
                <a:close/>
                <a:moveTo>
                  <a:pt x="79" y="45"/>
                </a:moveTo>
                <a:cubicBezTo>
                  <a:pt x="78" y="44"/>
                  <a:pt x="77" y="44"/>
                  <a:pt x="76" y="44"/>
                </a:cubicBezTo>
                <a:cubicBezTo>
                  <a:pt x="75" y="44"/>
                  <a:pt x="74" y="44"/>
                  <a:pt x="73" y="45"/>
                </a:cubicBezTo>
                <a:cubicBezTo>
                  <a:pt x="72" y="46"/>
                  <a:pt x="72" y="47"/>
                  <a:pt x="72" y="49"/>
                </a:cubicBezTo>
                <a:cubicBezTo>
                  <a:pt x="67" y="49"/>
                  <a:pt x="67" y="49"/>
                  <a:pt x="67" y="49"/>
                </a:cubicBezTo>
                <a:cubicBezTo>
                  <a:pt x="67" y="46"/>
                  <a:pt x="68" y="44"/>
                  <a:pt x="69" y="43"/>
                </a:cubicBezTo>
                <a:cubicBezTo>
                  <a:pt x="71" y="41"/>
                  <a:pt x="73" y="40"/>
                  <a:pt x="76" y="40"/>
                </a:cubicBezTo>
                <a:cubicBezTo>
                  <a:pt x="79" y="40"/>
                  <a:pt x="81" y="41"/>
                  <a:pt x="82" y="42"/>
                </a:cubicBezTo>
                <a:cubicBezTo>
                  <a:pt x="84" y="44"/>
                  <a:pt x="84" y="46"/>
                  <a:pt x="84" y="48"/>
                </a:cubicBezTo>
                <a:cubicBezTo>
                  <a:pt x="84" y="50"/>
                  <a:pt x="84" y="51"/>
                  <a:pt x="83" y="52"/>
                </a:cubicBezTo>
                <a:cubicBezTo>
                  <a:pt x="82" y="53"/>
                  <a:pt x="81" y="54"/>
                  <a:pt x="80" y="55"/>
                </a:cubicBezTo>
                <a:cubicBezTo>
                  <a:pt x="75" y="59"/>
                  <a:pt x="75" y="59"/>
                  <a:pt x="75" y="59"/>
                </a:cubicBezTo>
                <a:cubicBezTo>
                  <a:pt x="74" y="59"/>
                  <a:pt x="74" y="59"/>
                  <a:pt x="73" y="60"/>
                </a:cubicBezTo>
                <a:cubicBezTo>
                  <a:pt x="73" y="60"/>
                  <a:pt x="73" y="61"/>
                  <a:pt x="73" y="61"/>
                </a:cubicBezTo>
                <a:cubicBezTo>
                  <a:pt x="84" y="61"/>
                  <a:pt x="84" y="61"/>
                  <a:pt x="84" y="61"/>
                </a:cubicBezTo>
                <a:cubicBezTo>
                  <a:pt x="84" y="65"/>
                  <a:pt x="84" y="65"/>
                  <a:pt x="84" y="65"/>
                </a:cubicBezTo>
                <a:cubicBezTo>
                  <a:pt x="67" y="65"/>
                  <a:pt x="67" y="65"/>
                  <a:pt x="67" y="65"/>
                </a:cubicBezTo>
                <a:cubicBezTo>
                  <a:pt x="67" y="64"/>
                  <a:pt x="67" y="62"/>
                  <a:pt x="68" y="60"/>
                </a:cubicBezTo>
                <a:cubicBezTo>
                  <a:pt x="68" y="58"/>
                  <a:pt x="70" y="57"/>
                  <a:pt x="72" y="55"/>
                </a:cubicBezTo>
                <a:cubicBezTo>
                  <a:pt x="77" y="52"/>
                  <a:pt x="77" y="52"/>
                  <a:pt x="77" y="52"/>
                </a:cubicBezTo>
                <a:cubicBezTo>
                  <a:pt x="77" y="51"/>
                  <a:pt x="78" y="51"/>
                  <a:pt x="79" y="50"/>
                </a:cubicBezTo>
                <a:cubicBezTo>
                  <a:pt x="79" y="50"/>
                  <a:pt x="80" y="49"/>
                  <a:pt x="80" y="48"/>
                </a:cubicBezTo>
                <a:cubicBezTo>
                  <a:pt x="80" y="47"/>
                  <a:pt x="79" y="46"/>
                  <a:pt x="79" y="45"/>
                </a:cubicBezTo>
                <a:close/>
                <a:moveTo>
                  <a:pt x="36" y="43"/>
                </a:moveTo>
                <a:cubicBezTo>
                  <a:pt x="39" y="41"/>
                  <a:pt x="42" y="37"/>
                  <a:pt x="44" y="37"/>
                </a:cubicBezTo>
                <a:cubicBezTo>
                  <a:pt x="47" y="41"/>
                  <a:pt x="51" y="45"/>
                  <a:pt x="54" y="50"/>
                </a:cubicBezTo>
                <a:cubicBezTo>
                  <a:pt x="56" y="51"/>
                  <a:pt x="57" y="52"/>
                  <a:pt x="57" y="54"/>
                </a:cubicBezTo>
                <a:cubicBezTo>
                  <a:pt x="57" y="56"/>
                  <a:pt x="53" y="58"/>
                  <a:pt x="51" y="60"/>
                </a:cubicBezTo>
                <a:cubicBezTo>
                  <a:pt x="46" y="54"/>
                  <a:pt x="41" y="49"/>
                  <a:pt x="36" y="43"/>
                </a:cubicBezTo>
                <a:cubicBezTo>
                  <a:pt x="36" y="43"/>
                  <a:pt x="36" y="43"/>
                  <a:pt x="36" y="43"/>
                </a:cubicBezTo>
                <a:close/>
                <a:moveTo>
                  <a:pt x="26" y="72"/>
                </a:moveTo>
                <a:cubicBezTo>
                  <a:pt x="19" y="72"/>
                  <a:pt x="19" y="72"/>
                  <a:pt x="19" y="72"/>
                </a:cubicBezTo>
                <a:cubicBezTo>
                  <a:pt x="18" y="72"/>
                  <a:pt x="17" y="71"/>
                  <a:pt x="17" y="70"/>
                </a:cubicBezTo>
                <a:cubicBezTo>
                  <a:pt x="17" y="69"/>
                  <a:pt x="18" y="68"/>
                  <a:pt x="19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7" y="68"/>
                  <a:pt x="28" y="69"/>
                  <a:pt x="28" y="70"/>
                </a:cubicBezTo>
                <a:cubicBezTo>
                  <a:pt x="28" y="71"/>
                  <a:pt x="27" y="72"/>
                  <a:pt x="26" y="72"/>
                </a:cubicBezTo>
                <a:close/>
                <a:moveTo>
                  <a:pt x="72" y="121"/>
                </a:moveTo>
                <a:cubicBezTo>
                  <a:pt x="72" y="123"/>
                  <a:pt x="71" y="124"/>
                  <a:pt x="70" y="124"/>
                </a:cubicBezTo>
                <a:cubicBezTo>
                  <a:pt x="69" y="124"/>
                  <a:pt x="68" y="123"/>
                  <a:pt x="68" y="121"/>
                </a:cubicBezTo>
                <a:cubicBezTo>
                  <a:pt x="68" y="114"/>
                  <a:pt x="68" y="114"/>
                  <a:pt x="68" y="114"/>
                </a:cubicBezTo>
                <a:cubicBezTo>
                  <a:pt x="68" y="113"/>
                  <a:pt x="69" y="112"/>
                  <a:pt x="70" y="112"/>
                </a:cubicBezTo>
                <a:cubicBezTo>
                  <a:pt x="71" y="112"/>
                  <a:pt x="72" y="113"/>
                  <a:pt x="72" y="114"/>
                </a:cubicBezTo>
                <a:lnTo>
                  <a:pt x="72" y="121"/>
                </a:lnTo>
                <a:close/>
                <a:moveTo>
                  <a:pt x="70" y="107"/>
                </a:moveTo>
                <a:cubicBezTo>
                  <a:pt x="65" y="105"/>
                  <a:pt x="59" y="102"/>
                  <a:pt x="46" y="87"/>
                </a:cubicBezTo>
                <a:cubicBezTo>
                  <a:pt x="33" y="71"/>
                  <a:pt x="31" y="60"/>
                  <a:pt x="31" y="56"/>
                </a:cubicBezTo>
                <a:cubicBezTo>
                  <a:pt x="31" y="52"/>
                  <a:pt x="32" y="48"/>
                  <a:pt x="34" y="44"/>
                </a:cubicBezTo>
                <a:cubicBezTo>
                  <a:pt x="39" y="50"/>
                  <a:pt x="44" y="56"/>
                  <a:pt x="49" y="61"/>
                </a:cubicBezTo>
                <a:cubicBezTo>
                  <a:pt x="49" y="62"/>
                  <a:pt x="48" y="63"/>
                  <a:pt x="48" y="64"/>
                </a:cubicBezTo>
                <a:cubicBezTo>
                  <a:pt x="48" y="64"/>
                  <a:pt x="49" y="67"/>
                  <a:pt x="49" y="68"/>
                </a:cubicBezTo>
                <a:cubicBezTo>
                  <a:pt x="52" y="74"/>
                  <a:pt x="59" y="82"/>
                  <a:pt x="65" y="87"/>
                </a:cubicBezTo>
                <a:cubicBezTo>
                  <a:pt x="68" y="89"/>
                  <a:pt x="71" y="92"/>
                  <a:pt x="73" y="90"/>
                </a:cubicBezTo>
                <a:cubicBezTo>
                  <a:pt x="78" y="96"/>
                  <a:pt x="83" y="102"/>
                  <a:pt x="88" y="108"/>
                </a:cubicBezTo>
                <a:cubicBezTo>
                  <a:pt x="82" y="109"/>
                  <a:pt x="76" y="109"/>
                  <a:pt x="70" y="107"/>
                </a:cubicBezTo>
                <a:close/>
                <a:moveTo>
                  <a:pt x="90" y="106"/>
                </a:moveTo>
                <a:cubicBezTo>
                  <a:pt x="85" y="100"/>
                  <a:pt x="80" y="94"/>
                  <a:pt x="75" y="89"/>
                </a:cubicBezTo>
                <a:cubicBezTo>
                  <a:pt x="75" y="88"/>
                  <a:pt x="75" y="88"/>
                  <a:pt x="75" y="88"/>
                </a:cubicBezTo>
                <a:cubicBezTo>
                  <a:pt x="78" y="86"/>
                  <a:pt x="81" y="82"/>
                  <a:pt x="83" y="83"/>
                </a:cubicBezTo>
                <a:cubicBezTo>
                  <a:pt x="84" y="83"/>
                  <a:pt x="85" y="86"/>
                  <a:pt x="86" y="87"/>
                </a:cubicBezTo>
                <a:cubicBezTo>
                  <a:pt x="89" y="90"/>
                  <a:pt x="94" y="95"/>
                  <a:pt x="96" y="99"/>
                </a:cubicBezTo>
                <a:cubicBezTo>
                  <a:pt x="97" y="101"/>
                  <a:pt x="93" y="104"/>
                  <a:pt x="90" y="106"/>
                </a:cubicBezTo>
                <a:close/>
                <a:moveTo>
                  <a:pt x="104" y="62"/>
                </a:moveTo>
                <a:cubicBezTo>
                  <a:pt x="101" y="62"/>
                  <a:pt x="101" y="62"/>
                  <a:pt x="101" y="62"/>
                </a:cubicBezTo>
                <a:cubicBezTo>
                  <a:pt x="101" y="66"/>
                  <a:pt x="101" y="66"/>
                  <a:pt x="101" y="66"/>
                </a:cubicBezTo>
                <a:cubicBezTo>
                  <a:pt x="97" y="66"/>
                  <a:pt x="97" y="66"/>
                  <a:pt x="97" y="66"/>
                </a:cubicBezTo>
                <a:cubicBezTo>
                  <a:pt x="97" y="62"/>
                  <a:pt x="97" y="62"/>
                  <a:pt x="97" y="62"/>
                </a:cubicBezTo>
                <a:cubicBezTo>
                  <a:pt x="86" y="62"/>
                  <a:pt x="86" y="62"/>
                  <a:pt x="86" y="62"/>
                </a:cubicBezTo>
                <a:cubicBezTo>
                  <a:pt x="86" y="57"/>
                  <a:pt x="86" y="57"/>
                  <a:pt x="86" y="57"/>
                </a:cubicBezTo>
                <a:cubicBezTo>
                  <a:pt x="96" y="40"/>
                  <a:pt x="96" y="40"/>
                  <a:pt x="96" y="40"/>
                </a:cubicBezTo>
                <a:cubicBezTo>
                  <a:pt x="101" y="40"/>
                  <a:pt x="101" y="40"/>
                  <a:pt x="101" y="40"/>
                </a:cubicBezTo>
                <a:cubicBezTo>
                  <a:pt x="101" y="58"/>
                  <a:pt x="101" y="58"/>
                  <a:pt x="101" y="58"/>
                </a:cubicBezTo>
                <a:cubicBezTo>
                  <a:pt x="104" y="58"/>
                  <a:pt x="104" y="58"/>
                  <a:pt x="104" y="58"/>
                </a:cubicBezTo>
                <a:lnTo>
                  <a:pt x="104" y="62"/>
                </a:lnTo>
                <a:close/>
                <a:moveTo>
                  <a:pt x="122" y="72"/>
                </a:moveTo>
                <a:cubicBezTo>
                  <a:pt x="114" y="72"/>
                  <a:pt x="114" y="72"/>
                  <a:pt x="114" y="72"/>
                </a:cubicBezTo>
                <a:cubicBezTo>
                  <a:pt x="113" y="72"/>
                  <a:pt x="112" y="71"/>
                  <a:pt x="112" y="70"/>
                </a:cubicBezTo>
                <a:cubicBezTo>
                  <a:pt x="112" y="69"/>
                  <a:pt x="113" y="68"/>
                  <a:pt x="114" y="68"/>
                </a:cubicBezTo>
                <a:cubicBezTo>
                  <a:pt x="122" y="68"/>
                  <a:pt x="122" y="68"/>
                  <a:pt x="122" y="68"/>
                </a:cubicBezTo>
                <a:cubicBezTo>
                  <a:pt x="123" y="68"/>
                  <a:pt x="124" y="69"/>
                  <a:pt x="124" y="70"/>
                </a:cubicBezTo>
                <a:cubicBezTo>
                  <a:pt x="124" y="71"/>
                  <a:pt x="123" y="72"/>
                  <a:pt x="122" y="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C039E851-9979-EF49-8E3E-DFC06DC4E898}"/>
              </a:ext>
            </a:extLst>
          </p:cNvPr>
          <p:cNvSpPr txBox="1"/>
          <p:nvPr/>
        </p:nvSpPr>
        <p:spPr>
          <a:xfrm>
            <a:off x="1749501" y="3562935"/>
            <a:ext cx="2664296" cy="6524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30000"/>
              </a:lnSpc>
            </a:pP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ППК,</a:t>
            </a:r>
            <a:r>
              <a:rPr lang="en-US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открытые студии и спецкурсы</a:t>
            </a:r>
            <a:endParaRPr lang="zh-CN" altLang="en-US" sz="1400" dirty="0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7E518837-7C7D-1242-B6B4-2B2E5E7ADBCF}"/>
              </a:ext>
            </a:extLst>
          </p:cNvPr>
          <p:cNvSpPr txBox="1"/>
          <p:nvPr/>
        </p:nvSpPr>
        <p:spPr>
          <a:xfrm>
            <a:off x="1749501" y="4949878"/>
            <a:ext cx="2664296" cy="121264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30000"/>
              </a:lnSpc>
            </a:pP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Открытые студии, мотивационные занятия, консультации , собеседование</a:t>
            </a:r>
            <a:endParaRPr lang="zh-CN" altLang="en-US" sz="1400" dirty="0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AB2A9912-1858-9D42-BE00-FEECE9D87FDF}"/>
              </a:ext>
            </a:extLst>
          </p:cNvPr>
          <p:cNvSpPr txBox="1"/>
          <p:nvPr/>
        </p:nvSpPr>
        <p:spPr>
          <a:xfrm>
            <a:off x="7094105" y="1705316"/>
            <a:ext cx="3853387" cy="233294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30000"/>
              </a:lnSpc>
            </a:pP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Фестиваль социальных проектов «Альтернатива», ЛОУ «Журавлик» , Психолого-педагогическая практика «</a:t>
            </a:r>
            <a:r>
              <a:rPr lang="ru-RU" altLang="zh-CN" sz="1400" dirty="0" err="1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Сталкер</a:t>
            </a: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», </a:t>
            </a:r>
            <a:r>
              <a:rPr lang="ru-RU" altLang="zh-CN" sz="1400" dirty="0" err="1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педлаборатория</a:t>
            </a: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«Школьные трудности», наставничество, сопровождение практики студентов, научно - практические конференции и др.</a:t>
            </a:r>
            <a:r>
              <a:rPr lang="en-US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endParaRPr lang="zh-CN" altLang="en-US" sz="1400" dirty="0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07249123-3DB8-FA4A-9A0E-391329E8BA7B}"/>
              </a:ext>
            </a:extLst>
          </p:cNvPr>
          <p:cNvSpPr txBox="1"/>
          <p:nvPr/>
        </p:nvSpPr>
        <p:spPr>
          <a:xfrm>
            <a:off x="7730058" y="4384086"/>
            <a:ext cx="2664296" cy="9325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30000"/>
              </a:lnSpc>
            </a:pP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Дискуссии, Форсайт сессии, презентация программы</a:t>
            </a:r>
            <a:r>
              <a:rPr lang="ru-RU" altLang="zh-CN" sz="1400" dirty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r>
              <a:rPr lang="ru-RU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и форм работы.</a:t>
            </a:r>
            <a:r>
              <a:rPr lang="en-US" altLang="zh-CN" sz="1400" dirty="0" smtClean="0"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endParaRPr lang="zh-CN" altLang="en-US" sz="1400" dirty="0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6206" y="604644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Ролик Анны 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615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3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9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1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1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" dur="3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900"/>
                                </p:stCondLst>
                                <p:childTnLst>
                                  <p:par>
                                    <p:cTn id="17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9" dur="3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200"/>
                                </p:stCondLst>
                                <p:childTnLst>
                                  <p:par>
                                    <p:cTn id="21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3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7" dur="3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1800"/>
                                </p:stCondLst>
                                <p:childTnLst>
                                  <p:par>
                                    <p:cTn id="29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1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8" fill="hold" grpId="0" nodeType="withEffect" p14:presetBounceEnd="40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4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5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8" fill="hold" grpId="0" nodeType="withEffect" p14:presetBounceEnd="4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8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2" fill="hold" grpId="0" nodeType="withEffect" p14:presetBounceEnd="40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2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3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2" fill="hold" grpId="0" nodeType="withEffect" p14:presetBounceEnd="4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54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1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500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58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1" dur="500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62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3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5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66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  <p:bldP spid="34" grpId="0" animBg="1"/>
          <p:bldP spid="35" grpId="0" animBg="1"/>
          <p:bldP spid="36" grpId="0" animBg="1"/>
          <p:bldP spid="37" grpId="0" animBg="1"/>
          <p:bldP spid="38" grpId="0" animBg="1"/>
          <p:bldP spid="39" grpId="0" animBg="1"/>
          <p:bldP spid="41" grpId="0" animBg="1"/>
          <p:bldP spid="42" grpId="0" animBg="1"/>
          <p:bldP spid="43" grpId="0" animBg="1"/>
          <p:bldP spid="44" grpId="0" animBg="1"/>
          <p:bldP spid="46" grpId="0" animBg="1"/>
          <p:bldP spid="53" grpId="0"/>
          <p:bldP spid="54" grpId="0"/>
          <p:bldP spid="55" grpId="0"/>
          <p:bldP spid="56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3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300"/>
                                </p:stCondLst>
                                <p:childTnLst>
                                  <p:par>
                                    <p:cTn id="9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1" dur="3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00"/>
                                </p:stCondLst>
                                <p:childTnLst>
                                  <p:par>
                                    <p:cTn id="1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" dur="3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900"/>
                                </p:stCondLst>
                                <p:childTnLst>
                                  <p:par>
                                    <p:cTn id="17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9" dur="3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200"/>
                                </p:stCondLst>
                                <p:childTnLst>
                                  <p:par>
                                    <p:cTn id="21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3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7" dur="3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1800"/>
                                </p:stCondLst>
                                <p:childTnLst>
                                  <p:par>
                                    <p:cTn id="29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1" dur="3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8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2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2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1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54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5" presetID="1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500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left)">
                                          <p:cBhvr>
                                            <p:cTn id="58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1" dur="500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62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3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5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66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  <p:bldP spid="34" grpId="0" animBg="1"/>
          <p:bldP spid="35" grpId="0" animBg="1"/>
          <p:bldP spid="36" grpId="0" animBg="1"/>
          <p:bldP spid="37" grpId="0" animBg="1"/>
          <p:bldP spid="38" grpId="0" animBg="1"/>
          <p:bldP spid="39" grpId="0" animBg="1"/>
          <p:bldP spid="41" grpId="0" animBg="1"/>
          <p:bldP spid="42" grpId="0" animBg="1"/>
          <p:bldP spid="43" grpId="0" animBg="1"/>
          <p:bldP spid="44" grpId="0" animBg="1"/>
          <p:bldP spid="46" grpId="0" animBg="1"/>
          <p:bldP spid="53" grpId="0"/>
          <p:bldP spid="54" grpId="0"/>
          <p:bldP spid="55" grpId="0"/>
          <p:bldP spid="56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874" y="1816274"/>
            <a:ext cx="10260494" cy="3444658"/>
          </a:xfrm>
        </p:spPr>
        <p:txBody>
          <a:bodyPr>
            <a:noAutofit/>
          </a:bodyPr>
          <a:lstStyle/>
          <a:p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          Перспективы </a:t>
            </a:r>
            <a:r>
              <a:rPr lang="ru-RU" sz="3200" b="1" dirty="0"/>
              <a:t>развития сетевой платформы</a:t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	</a:t>
            </a:r>
            <a:r>
              <a:rPr lang="ru-RU" sz="2400" b="1" dirty="0" smtClean="0"/>
              <a:t>Актуальная </a:t>
            </a:r>
            <a:r>
              <a:rPr lang="ru-RU" sz="2400" b="1" dirty="0"/>
              <a:t>во все времена проблема выбора и самоопределения </a:t>
            </a:r>
            <a:r>
              <a:rPr lang="ru-RU" sz="2400" b="1" dirty="0" smtClean="0"/>
              <a:t>молодежи, управление перекосами, приводящими </a:t>
            </a:r>
            <a:r>
              <a:rPr lang="ru-RU" sz="2400" b="1" dirty="0"/>
              <a:t>к  дефицитам или переизбыткам профессиональных предпочтений и сложностям в связи с этим самореализации </a:t>
            </a:r>
            <a:r>
              <a:rPr lang="ru-RU" sz="2400" b="1" dirty="0" smtClean="0"/>
              <a:t> и профессионально-личностного </a:t>
            </a:r>
            <a:r>
              <a:rPr lang="ru-RU" sz="2400" b="1" dirty="0"/>
              <a:t>становления, </a:t>
            </a:r>
            <a:r>
              <a:rPr lang="ru-RU" sz="2400" b="1" dirty="0" smtClean="0"/>
              <a:t>требует определенных </a:t>
            </a:r>
            <a:r>
              <a:rPr lang="ru-RU" sz="2400" b="1" dirty="0"/>
              <a:t>решений и от системы образования и от самих обучающихся</a:t>
            </a:r>
            <a:r>
              <a:rPr lang="ru-RU" sz="2400" b="1" dirty="0" smtClean="0"/>
              <a:t>. </a:t>
            </a:r>
            <a:br>
              <a:rPr lang="ru-RU" sz="2400" b="1" dirty="0" smtClean="0"/>
            </a:br>
            <a:r>
              <a:rPr lang="ru-RU" sz="2400" b="1" dirty="0" smtClean="0"/>
              <a:t>	Перспективой развития сетевой платформы профильного выбора психолого-педагогической направленности для решения кадровых проблем является открытие в 2023-24 учебном году ППК на базе образовательных организаций. 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x-none" sz="3200" b="1" dirty="0"/>
          </a:p>
        </p:txBody>
      </p:sp>
    </p:spTree>
    <p:extLst>
      <p:ext uri="{BB962C8B-B14F-4D97-AF65-F5344CB8AC3E}">
        <p14:creationId xmlns:p14="http://schemas.microsoft.com/office/powerpoint/2010/main" xmlns="" val="239156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226</Words>
  <Application>Microsoft Office PowerPoint</Application>
  <PresentationFormat>Произвольный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Психолого-педагогический  класс  как сетевая  платформа  профильного  выбора, социальной  практики  и профпроб  в условиях  моногорода</vt:lpstr>
      <vt:lpstr>Городская сетевая платформа профильного выбора «Scale»  это:</vt:lpstr>
      <vt:lpstr>Актуальность и административно -методическая  поддержка реализации сетевой платформы  </vt:lpstr>
      <vt:lpstr> Сверхзадача → не массовый исход в педагогику и психологию, а осознанный выбор</vt:lpstr>
      <vt:lpstr>               Перспективы развития сетевой платформы     Актуальная во все времена проблема выбора и самоопределения молодежи, управление перекосами, приводящими к  дефицитам или переизбыткам профессиональных предпочтений и сложностям в связи с этим самореализации  и профессионально-личностного становления, требует определенных решений и от системы образования и от самих обучающихся.   Перспективой развития сетевой платформы профильного выбора психолого-педагогической направленности для решения кадровых проблем является открытие в 2023-24 учебном году ППК на базе образовательных организаций.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Марина Маркасьян</dc:creator>
  <cp:lastModifiedBy>Анна</cp:lastModifiedBy>
  <cp:revision>19</cp:revision>
  <dcterms:created xsi:type="dcterms:W3CDTF">2023-02-10T15:49:29Z</dcterms:created>
  <dcterms:modified xsi:type="dcterms:W3CDTF">2023-06-30T08:08:53Z</dcterms:modified>
</cp:coreProperties>
</file>